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F933548-52B1-4F8C-8285-80DDBF39DE1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F34A955-BEC4-4776-BE5C-05AB80B8067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3548-52B1-4F8C-8285-80DDBF39DE1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955-BEC4-4776-BE5C-05AB80B8067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3548-52B1-4F8C-8285-80DDBF39DE1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955-BEC4-4776-BE5C-05AB80B8067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F933548-52B1-4F8C-8285-80DDBF39DE1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955-BEC4-4776-BE5C-05AB80B8067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F933548-52B1-4F8C-8285-80DDBF39DE1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F34A955-BEC4-4776-BE5C-05AB80B8067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933548-52B1-4F8C-8285-80DDBF39DE1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34A955-BEC4-4776-BE5C-05AB80B8067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F933548-52B1-4F8C-8285-80DDBF39DE1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F34A955-BEC4-4776-BE5C-05AB80B80671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3548-52B1-4F8C-8285-80DDBF39DE1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955-BEC4-4776-BE5C-05AB80B8067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933548-52B1-4F8C-8285-80DDBF39DE1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34A955-BEC4-4776-BE5C-05AB80B8067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F933548-52B1-4F8C-8285-80DDBF39DE1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F34A955-BEC4-4776-BE5C-05AB80B80671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F933548-52B1-4F8C-8285-80DDBF39DE1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F34A955-BEC4-4776-BE5C-05AB80B80671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F933548-52B1-4F8C-8285-80DDBF39DE1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34A955-BEC4-4776-BE5C-05AB80B80671}" type="slidenum">
              <a:rPr lang="en-US" smtClean="0"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1224136"/>
          </a:xfrm>
        </p:spPr>
        <p:txBody>
          <a:bodyPr>
            <a:noAutofit/>
          </a:bodyPr>
          <a:lstStyle/>
          <a:p>
            <a:pPr marL="64008" indent="0" algn="r">
              <a:buNone/>
            </a:pPr>
            <a:r>
              <a:rPr lang="es-MX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CATÁLOGO DE OBLIGACIONES GENERALES DE LA LEY DE TRANSPARENCIA DE BC</a:t>
            </a:r>
            <a:endParaRPr lang="es-MX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1002998" cy="100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39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980728"/>
            <a:ext cx="763284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Artículo 3.- La presente Ley tiene por objeto</a:t>
            </a:r>
            <a:r>
              <a:rPr lang="es-ES" sz="2400" dirty="0" smtClean="0"/>
              <a:t>:</a:t>
            </a:r>
          </a:p>
          <a:p>
            <a:endParaRPr lang="en-US" sz="2200" dirty="0" smtClean="0"/>
          </a:p>
          <a:p>
            <a:endParaRPr lang="en-US" sz="2200" dirty="0"/>
          </a:p>
          <a:p>
            <a:r>
              <a:rPr lang="es-ES" sz="2200" dirty="0"/>
              <a:t> I.- Desarrollar procedimientos sencillos, expeditos y gratuitos para garantizar que toda persona tenga acceso a la información pública que genere o se encuentre en posesión de los sujetos obligados señalados en esta Ley.</a:t>
            </a:r>
            <a:endParaRPr lang="en-US" sz="2200" dirty="0"/>
          </a:p>
          <a:p>
            <a:r>
              <a:rPr lang="es-ES" sz="2200" dirty="0"/>
              <a:t>II.- Transparentar la gestión pública mediante la difusión de la información completa y actualizada que generan, administran o posean los sujetos obligados.</a:t>
            </a:r>
            <a:endParaRPr lang="en-US" sz="2200" dirty="0"/>
          </a:p>
          <a:p>
            <a:r>
              <a:rPr lang="es-ES" sz="2200" dirty="0"/>
              <a:t>III.- Establecer las bases y la información de interés público que se debe difundir proactivamente</a:t>
            </a:r>
            <a:r>
              <a:rPr lang="es-ES" sz="2200" dirty="0" smtClean="0"/>
              <a:t>;</a:t>
            </a:r>
            <a:endParaRPr lang="en-US" sz="2200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1002998" cy="100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0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74307" y="1124744"/>
            <a:ext cx="77768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dirty="0" smtClean="0"/>
              <a:t>IV.- Garantizar una adecuada y oportuna rendición de cuentas de los sujetos obligados a la ciudadanía, a través de la generación y publicación de información sobre su indicadores de gestión y el ejercicio de los recursos públicos, de forma completa, veraz, oportuna, y comprensible. </a:t>
            </a:r>
            <a:endParaRPr lang="en-US" sz="2200" dirty="0" smtClean="0"/>
          </a:p>
          <a:p>
            <a:r>
              <a:rPr lang="es-ES" sz="2200" dirty="0" smtClean="0"/>
              <a:t>V</a:t>
            </a:r>
            <a:r>
              <a:rPr lang="es-ES" sz="2200" dirty="0"/>
              <a:t>.- Promover la generación y consolidación de una cultura de transparencia y rendición de cuentas en la ciudadanía y los servidores públicos.</a:t>
            </a:r>
            <a:endParaRPr lang="en-US" sz="2200" dirty="0"/>
          </a:p>
          <a:p>
            <a:r>
              <a:rPr lang="es-ES" sz="2200" dirty="0"/>
              <a:t>VI.- </a:t>
            </a:r>
            <a:r>
              <a:rPr lang="es-MX" sz="2200" dirty="0"/>
              <a:t>Regular el proceso del recurso de  revisión, el procedimiento de denuncia y </a:t>
            </a:r>
            <a:r>
              <a:rPr lang="es-ES" sz="2200" dirty="0"/>
              <a:t>la efectiva aplicación de las medidas de apremio y las sanciones que correspondan.</a:t>
            </a:r>
            <a:endParaRPr lang="en-US" sz="2200" dirty="0"/>
          </a:p>
          <a:p>
            <a:r>
              <a:rPr lang="es-ES" sz="2200" dirty="0"/>
              <a:t>VII.- Regular las demás instituciones que se contienen en esta Ley. </a:t>
            </a:r>
            <a:endParaRPr lang="en-US" sz="22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1002998" cy="100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03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289298"/>
          </a:xfrm>
        </p:spPr>
        <p:txBody>
          <a:bodyPr>
            <a:noAutofit/>
          </a:bodyPr>
          <a:lstStyle/>
          <a:p>
            <a:pPr marL="64008" indent="0"/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Artículo 16.- Para el cumplimiento de los objetivos de esta Ley, los sujetos obligados deberán cumplir con las siguientes </a:t>
            </a:r>
            <a:r>
              <a:rPr lang="es-ES" sz="2400" b="1" i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obligaciones</a:t>
            </a:r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según corresponda, de acuerdo a su naturaleza:</a:t>
            </a:r>
            <a:endParaRPr lang="en-US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3174" y="1772816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I</a:t>
            </a:r>
            <a:r>
              <a:rPr lang="es-ES" dirty="0"/>
              <a:t>.- Constituir el Comité de Transparencia, las Unidades de Transparencia y vigilar su correcto funcionamiento de acuerdo a su normatividad interna</a:t>
            </a:r>
            <a:r>
              <a:rPr lang="es-ES" dirty="0" smtClean="0"/>
              <a:t>.</a:t>
            </a:r>
          </a:p>
          <a:p>
            <a:endParaRPr lang="en-US" dirty="0"/>
          </a:p>
          <a:p>
            <a:r>
              <a:rPr lang="es-ES" dirty="0"/>
              <a:t>II.- Designar en las Unidades de Transparencia a los titulares que dependan directamente del titular del sujeto obligado y que preferentemente cuenten con experiencia en la materia</a:t>
            </a:r>
            <a:r>
              <a:rPr lang="es-ES" dirty="0" smtClean="0"/>
              <a:t>.</a:t>
            </a:r>
          </a:p>
          <a:p>
            <a:endParaRPr lang="en-US" dirty="0"/>
          </a:p>
          <a:p>
            <a:r>
              <a:rPr lang="es-ES" dirty="0"/>
              <a:t>III.- Establecer un programa de </a:t>
            </a:r>
            <a:r>
              <a:rPr lang="es-ES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formación y capacitación </a:t>
            </a:r>
            <a:r>
              <a:rPr lang="es-ES" dirty="0"/>
              <a:t>continua y especializada en materia de transparencia para los servidores públicos que laboran en él</a:t>
            </a:r>
            <a:r>
              <a:rPr lang="es-ES" dirty="0" smtClean="0"/>
              <a:t>.</a:t>
            </a:r>
          </a:p>
          <a:p>
            <a:endParaRPr lang="en-US" dirty="0"/>
          </a:p>
          <a:p>
            <a:r>
              <a:rPr lang="es-ES" dirty="0"/>
              <a:t>IV.- Constituir y </a:t>
            </a:r>
            <a:r>
              <a:rPr lang="es-ES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mantener actualizados sus sistemas </a:t>
            </a:r>
            <a:r>
              <a:rPr lang="es-ES" dirty="0"/>
              <a:t>de archivo y gestión documental, conforme a la normatividad aplicable.</a:t>
            </a:r>
            <a:endParaRPr lang="en-US" dirty="0"/>
          </a:p>
          <a:p>
            <a:endParaRPr lang="en-U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34" y="5805264"/>
            <a:ext cx="1026065" cy="102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50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0657" y="620688"/>
            <a:ext cx="8291264" cy="547408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s-ES" sz="6500" dirty="0"/>
              <a:t>V.- Generar la información en </a:t>
            </a:r>
            <a:r>
              <a:rPr lang="es-ES" sz="65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formatos abiertos </a:t>
            </a:r>
            <a:r>
              <a:rPr lang="es-ES" sz="6500" dirty="0"/>
              <a:t>que permitan su fácil acceso y contarán con bases de datos que permitan la búsqueda y extracción de información</a:t>
            </a:r>
            <a:r>
              <a:rPr lang="es-ES" sz="6500" dirty="0" smtClean="0"/>
              <a:t>.</a:t>
            </a:r>
          </a:p>
          <a:p>
            <a:pPr algn="just"/>
            <a:endParaRPr lang="en-US" sz="6500" dirty="0"/>
          </a:p>
          <a:p>
            <a:pPr algn="just"/>
            <a:r>
              <a:rPr lang="es-ES" sz="6500" dirty="0"/>
              <a:t>VI.- Proteger y resguardar la información clasificada como reservada o confidencial</a:t>
            </a:r>
            <a:r>
              <a:rPr lang="es-ES" sz="6500" dirty="0" smtClean="0"/>
              <a:t>.</a:t>
            </a:r>
          </a:p>
          <a:p>
            <a:pPr algn="just"/>
            <a:endParaRPr lang="en-US" sz="6500" dirty="0"/>
          </a:p>
          <a:p>
            <a:pPr algn="just"/>
            <a:r>
              <a:rPr lang="es-ES" sz="6500" dirty="0"/>
              <a:t>VII.- Reportar al Instituto sobre las acciones de implementación de la normatividad en la materia, en los términos que éste determine</a:t>
            </a:r>
            <a:r>
              <a:rPr lang="es-ES" sz="6500" dirty="0" smtClean="0"/>
              <a:t>.</a:t>
            </a:r>
          </a:p>
          <a:p>
            <a:pPr algn="just"/>
            <a:endParaRPr lang="en-US" sz="6500" dirty="0"/>
          </a:p>
          <a:p>
            <a:pPr algn="just"/>
            <a:r>
              <a:rPr lang="es-ES" sz="6500" dirty="0"/>
              <a:t>VIII.- Atender los requerimientos, observaciones, recomendaciones y criterios que, en materia de transparencia y acceso a la información, realice el Instituto y el Sistema Nacional</a:t>
            </a:r>
            <a:r>
              <a:rPr lang="es-ES" sz="6500" dirty="0" smtClean="0"/>
              <a:t>.</a:t>
            </a:r>
          </a:p>
          <a:p>
            <a:pPr algn="just"/>
            <a:endParaRPr lang="en-US" sz="6500" dirty="0"/>
          </a:p>
          <a:p>
            <a:pPr algn="just"/>
            <a:r>
              <a:rPr lang="es-ES" sz="6500" dirty="0"/>
              <a:t>IX.- Fomentar el uso de tecnologías de la información para garantizar la transparencia, el derecho de acceso a la información y la accesibilidad a éstos</a:t>
            </a:r>
            <a:r>
              <a:rPr lang="es-ES" sz="6200" dirty="0"/>
              <a:t>.</a:t>
            </a:r>
            <a:endParaRPr lang="en-US" sz="6200" dirty="0"/>
          </a:p>
          <a:p>
            <a:endParaRPr lang="en-U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34" y="5805264"/>
            <a:ext cx="1026065" cy="102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1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9702" y="836712"/>
            <a:ext cx="8291264" cy="5402072"/>
          </a:xfrm>
        </p:spPr>
        <p:txBody>
          <a:bodyPr>
            <a:normAutofit/>
          </a:bodyPr>
          <a:lstStyle/>
          <a:p>
            <a:r>
              <a:rPr lang="es-ES" sz="2100" dirty="0"/>
              <a:t>X.- Cumplir con las resoluciones emitidas por el Instituto</a:t>
            </a:r>
            <a:r>
              <a:rPr lang="es-ES" sz="2100" dirty="0" smtClean="0"/>
              <a:t>.</a:t>
            </a:r>
          </a:p>
          <a:p>
            <a:endParaRPr lang="en-US" sz="2100" dirty="0"/>
          </a:p>
          <a:p>
            <a:r>
              <a:rPr lang="es-ES" sz="2100" dirty="0"/>
              <a:t>XI.- Publicar y mantener actualizada la información relativa a las obligaciones de transparencia</a:t>
            </a:r>
            <a:r>
              <a:rPr lang="es-ES" sz="2100" dirty="0" smtClean="0"/>
              <a:t>.</a:t>
            </a:r>
          </a:p>
          <a:p>
            <a:endParaRPr lang="en-US" sz="2100" dirty="0"/>
          </a:p>
          <a:p>
            <a:r>
              <a:rPr lang="es-ES" sz="2100" dirty="0"/>
              <a:t>XII.- Difundir proactivamente información de interés público</a:t>
            </a:r>
            <a:r>
              <a:rPr lang="es-ES" sz="2100" dirty="0" smtClean="0"/>
              <a:t>.</a:t>
            </a:r>
          </a:p>
          <a:p>
            <a:endParaRPr lang="en-US" sz="2100" dirty="0"/>
          </a:p>
          <a:p>
            <a:r>
              <a:rPr lang="es-ES" sz="2100" dirty="0"/>
              <a:t>XIII.- Fomentar la cultura de la transparencia y el derecho de acceso a la información pública</a:t>
            </a:r>
            <a:r>
              <a:rPr lang="es-ES" sz="2100" dirty="0" smtClean="0"/>
              <a:t>.</a:t>
            </a:r>
          </a:p>
          <a:p>
            <a:endParaRPr lang="en-US" sz="2100" dirty="0"/>
          </a:p>
          <a:p>
            <a:r>
              <a:rPr lang="es-ES" sz="2100" dirty="0"/>
              <a:t>XIV.- Elaborar y publicar un informe anual de las acciones realizadas en la materia.</a:t>
            </a:r>
            <a:endParaRPr lang="en-US" sz="2100" dirty="0"/>
          </a:p>
          <a:p>
            <a:pPr marL="64008" indent="0">
              <a:buNone/>
            </a:pPr>
            <a:endParaRPr lang="en-US" sz="21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34" y="5805264"/>
            <a:ext cx="1026065" cy="102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656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978136"/>
          </a:xfrm>
        </p:spPr>
        <p:txBody>
          <a:bodyPr>
            <a:normAutofit fontScale="92500"/>
          </a:bodyPr>
          <a:lstStyle/>
          <a:p>
            <a:r>
              <a:rPr lang="es-ES" sz="2300" dirty="0"/>
              <a:t>XV.- Los que cuentan con Unidades de Transparencia, deberán disponer  del material y equipo de cómputo adecuado, así como la asistencia técnica necesaria, para facilitar al público, la presentación de solicitudes de acceso a la información, así como para la interposición de los recursos de revisión en términos de la presente ley</a:t>
            </a:r>
            <a:r>
              <a:rPr lang="es-ES" sz="2300" dirty="0" smtClean="0"/>
              <a:t>.</a:t>
            </a:r>
          </a:p>
          <a:p>
            <a:endParaRPr lang="en-US" sz="2300" dirty="0"/>
          </a:p>
          <a:p>
            <a:r>
              <a:rPr lang="es-ES" sz="2300" dirty="0"/>
              <a:t>XVI.- Los que cuentan con Unidades de Transparencia deberán contar con la infraestructura y los medios tecnológicos necesarios para garantizar el efectivo acceso a la información de las personas con discapacidad, para lo cual podrá valerse de las diversas tecnologías disponibles para la difusión de la información pública</a:t>
            </a:r>
            <a:r>
              <a:rPr lang="es-ES" sz="2300" dirty="0" smtClean="0"/>
              <a:t>.</a:t>
            </a:r>
          </a:p>
          <a:p>
            <a:endParaRPr lang="en-US" sz="2300" dirty="0"/>
          </a:p>
          <a:p>
            <a:r>
              <a:rPr lang="es-ES" sz="2300" dirty="0"/>
              <a:t>XVII.- Las demás que resulten de la normatividad aplicable.</a:t>
            </a:r>
            <a:endParaRPr lang="en-US" sz="2300" dirty="0"/>
          </a:p>
          <a:p>
            <a:endParaRPr lang="en-U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34" y="5805264"/>
            <a:ext cx="1026065" cy="102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1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1404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Artículo 17.-  Los sujetos obligados serán los responsables del cumplimiento de los procedimientos, disposiciones y responsabilidades establecidas en esta Ley y la Ley de Responsabilidades, en los términos que las mismas determinen</a:t>
            </a:r>
            <a:r>
              <a:rPr lang="es-E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34" y="5805264"/>
            <a:ext cx="1026065" cy="102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941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91264" cy="525805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s-E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Artículo </a:t>
            </a:r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18.- Los fideicomisos y fondos públicos, considerados entidades paraestatales deberán dar cumplimiento a las disposiciones establecidas en las leyes a que se refiere el artículo anterior, por sí mismos, a través de sus propias áreas, unidades de transparencia y comités de transparencia.</a:t>
            </a:r>
            <a:endParaRPr lang="en-US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 el caso de los fideicomisos y fondos públicos que no cuenten con estructura orgánica y, por lo tanto, no sean considerados una entidad paraestatal, así como de los mandatos públicos y demás contratos análogos, cumplirán con las obligaciones de esta Ley a través de la unidad administrativa responsable de coordinar su operación</a:t>
            </a:r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34" y="5805264"/>
            <a:ext cx="1026065" cy="102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772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141</TotalTime>
  <Words>804</Words>
  <Application>Microsoft Office PowerPoint</Application>
  <PresentationFormat>Presentación en pantalla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Presentación de PowerPoint</vt:lpstr>
      <vt:lpstr>Presentación de PowerPoint</vt:lpstr>
      <vt:lpstr>Presentación de PowerPoint</vt:lpstr>
      <vt:lpstr>Artículo 16.- Para el cumplimiento de los objetivos de esta Ley, los sujetos obligados deberán cumplir con las siguientes obligaciones, según corresponda, de acuerdo a su naturaleza: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Romo</dc:creator>
  <cp:lastModifiedBy>PC</cp:lastModifiedBy>
  <cp:revision>6</cp:revision>
  <dcterms:created xsi:type="dcterms:W3CDTF">2016-05-17T07:31:26Z</dcterms:created>
  <dcterms:modified xsi:type="dcterms:W3CDTF">2016-05-17T10:05:06Z</dcterms:modified>
</cp:coreProperties>
</file>